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8" r:id="rId5"/>
    <p:sldId id="262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BBED-0459-47AE-850E-EEA882A8F241}" type="datetimeFigureOut">
              <a:rPr lang="cs-CZ" smtClean="0"/>
              <a:pPr/>
              <a:t>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51E1B-0378-4167-A48B-3FD92740E4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Propojov</a:t>
            </a:r>
            <a:r>
              <a:rPr lang="cs-CZ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ání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radioamatérských DV sítí.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3789040"/>
            <a:ext cx="6400800" cy="17526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view is one digital network worldwide.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(DL5DI)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dirty="0" smtClean="0"/>
              <a:t>Příklad definice TG</a:t>
            </a:r>
            <a:endParaRPr lang="cs-CZ" dirty="0"/>
          </a:p>
        </p:txBody>
      </p:sp>
      <p:pic>
        <p:nvPicPr>
          <p:cNvPr id="22530" name="Picture 2" descr="https://s3.amazonaws.com/files.qrz.com/b/dm0kb/talkgroup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18802"/>
            <a:ext cx="8560584" cy="5839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by step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Umožnění  prostupu do stávajících převaděčů  ITU </a:t>
            </a:r>
            <a:r>
              <a:rPr lang="cs-CZ" sz="2400" dirty="0" smtClean="0"/>
              <a:t>ID rozsah</a:t>
            </a:r>
            <a:endParaRPr lang="cs-CZ" sz="2400" dirty="0" smtClean="0"/>
          </a:p>
          <a:p>
            <a:pPr marL="914400" lvl="1" indent="-457200">
              <a:buNone/>
            </a:pPr>
            <a:r>
              <a:rPr lang="cs-CZ" sz="2000" dirty="0" smtClean="0"/>
              <a:t>- Zahraniční návštěvníci by mohli pracovat přes OK DMR síť</a:t>
            </a:r>
          </a:p>
          <a:p>
            <a:pPr marL="914400" lvl="1" indent="-457200">
              <a:buNone/>
            </a:pPr>
            <a:r>
              <a:rPr lang="cs-CZ" sz="2000" dirty="0" smtClean="0"/>
              <a:t>- OK uživatelé by mohli bez nutnosti změny ID při překročení hranic pracovat kdekoli ve světě</a:t>
            </a:r>
          </a:p>
          <a:p>
            <a:pPr marL="914400" lvl="1" indent="-457200">
              <a:buNone/>
            </a:pPr>
            <a:r>
              <a:rPr lang="cs-CZ" sz="2000" dirty="0" smtClean="0"/>
              <a:t>- Bylo by možné na TS2 TG9 umožnit komunikaci mezi DMR-</a:t>
            </a:r>
            <a:r>
              <a:rPr lang="cs-CZ" sz="2000" dirty="0" err="1" smtClean="0"/>
              <a:t>Dstar</a:t>
            </a:r>
            <a:r>
              <a:rPr lang="cs-CZ" sz="2000" dirty="0" smtClean="0"/>
              <a:t> sítěmi </a:t>
            </a:r>
          </a:p>
          <a:p>
            <a:pPr marL="914400" lvl="1" indent="-457200">
              <a:buFont typeface="+mj-lt"/>
              <a:buAutoNum type="arabicPeriod"/>
            </a:pP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Začlenění do DMR+</a:t>
            </a:r>
          </a:p>
          <a:p>
            <a:pPr marL="914400" lvl="1" indent="-457200">
              <a:buNone/>
            </a:pPr>
            <a:r>
              <a:rPr lang="cs-CZ" sz="2000" dirty="0" smtClean="0"/>
              <a:t>- Možnost komunikace „z a do zahraničí“ </a:t>
            </a:r>
          </a:p>
          <a:p>
            <a:pPr marL="914400" lvl="1" indent="-457200">
              <a:buNone/>
            </a:pPr>
            <a:r>
              <a:rPr lang="cs-CZ" sz="2000" dirty="0" smtClean="0"/>
              <a:t>- Do budoucna plnohodnotný </a:t>
            </a:r>
            <a:r>
              <a:rPr lang="cs-CZ" sz="2000" dirty="0" err="1" smtClean="0"/>
              <a:t>crossconect</a:t>
            </a:r>
            <a:r>
              <a:rPr lang="cs-CZ" sz="2000" dirty="0" smtClean="0"/>
              <a:t> do C4FM, </a:t>
            </a:r>
            <a:r>
              <a:rPr lang="cs-CZ" sz="2000" dirty="0" err="1" smtClean="0"/>
              <a:t>Dstar</a:t>
            </a:r>
            <a:r>
              <a:rPr lang="cs-CZ" sz="2000" dirty="0" smtClean="0"/>
              <a:t>, P25</a:t>
            </a:r>
          </a:p>
          <a:p>
            <a:pPr marL="914400" lvl="1" indent="-457200">
              <a:buNone/>
            </a:pP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ožnost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používání DV4Mini jako DMR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hotspot</a:t>
            </a:r>
            <a:endParaRPr lang="cs-CZ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>
              <a:buNone/>
            </a:pPr>
            <a:r>
              <a:rPr lang="cs-CZ" sz="2000" dirty="0" smtClean="0"/>
              <a:t>- Další funkce (APRS…)</a:t>
            </a:r>
          </a:p>
          <a:p>
            <a:pPr marL="914400" lvl="1" indent="-457200">
              <a:buFont typeface="+mj-lt"/>
              <a:buAutoNum type="arabicPeriod"/>
            </a:pPr>
            <a:endParaRPr lang="cs-CZ" sz="2000" dirty="0" smtClean="0"/>
          </a:p>
          <a:p>
            <a:pPr marL="1257300" lvl="2" indent="-342900">
              <a:buFont typeface="+mj-lt"/>
              <a:buAutoNum type="arabicPeriod"/>
            </a:pPr>
            <a:endParaRPr lang="cs-CZ" sz="16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259632" y="6093296"/>
            <a:ext cx="5618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 pohledu současných funkcionalit DMR sítě vše při starém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Radioamatéři – </a:t>
            </a:r>
            <a:r>
              <a:rPr lang="cs-CZ" dirty="0" err="1" smtClean="0"/>
              <a:t>Profi</a:t>
            </a:r>
            <a:r>
              <a:rPr lang="cs-CZ" dirty="0" smtClean="0"/>
              <a:t> sítě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784976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Všichni využívají stejné kmitočtové příděly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Každá síť má vlastní kmitočet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Nelze „privatizovat“ radioamatérské kmitočty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Frekvence</a:t>
                      </a:r>
                      <a:r>
                        <a:rPr kumimoji="0" lang="cs-CZ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má vlastníka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Všichni mohou komunikovat se všemi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Komunikace pouze v rámci sítě (firmy)  nebo pouze mezi dvěma stanicemi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Pokrytí pokud možno co největší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noProof="0" dirty="0" smtClean="0"/>
                        <a:t>Pokrytí v pouze rámci zájmového území</a:t>
                      </a:r>
                      <a:endParaRPr kumimoji="0" lang="cs-CZ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Účel komunikace je různorodý –  </a:t>
                      </a:r>
                      <a:r>
                        <a:rPr lang="cs-CZ" sz="1800" i="1" dirty="0" err="1" smtClean="0"/>
                        <a:t>techika</a:t>
                      </a:r>
                      <a:r>
                        <a:rPr lang="cs-CZ" sz="1800" i="1" dirty="0" smtClean="0"/>
                        <a:t>, počasí, </a:t>
                      </a:r>
                      <a:r>
                        <a:rPr lang="cs-CZ" sz="1800" i="1" dirty="0" err="1" smtClean="0"/>
                        <a:t>Dxing</a:t>
                      </a:r>
                      <a:r>
                        <a:rPr lang="cs-CZ" sz="1800" i="1" dirty="0" smtClean="0"/>
                        <a:t>, pokec o ničem…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Účel komunikace je</a:t>
                      </a:r>
                      <a:r>
                        <a:rPr kumimoji="0" lang="cs-CZ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omezený na plnění daného úkolu – </a:t>
                      </a:r>
                      <a:r>
                        <a:rPr kumimoji="0" lang="cs-CZ" sz="1800" b="0" i="1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nesouvisející provoz nežádoucí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Možnost propojování sítí , celosvětový </a:t>
                      </a:r>
                      <a:r>
                        <a:rPr lang="cs-CZ" sz="1800" dirty="0" err="1" smtClean="0"/>
                        <a:t>interworking</a:t>
                      </a:r>
                      <a:r>
                        <a:rPr lang="cs-CZ" sz="1800" dirty="0" smtClean="0"/>
                        <a:t> (</a:t>
                      </a:r>
                      <a:r>
                        <a:rPr lang="cs-CZ" sz="1800" i="1" dirty="0" smtClean="0"/>
                        <a:t>Já mohu pracovat přes síť v zahraničí, zahraniční HAM může pracovat přes naši síť )</a:t>
                      </a:r>
                      <a:endParaRPr lang="cs-CZ" sz="1800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Digitální  HAM sítě - výchozí stav</a:t>
            </a:r>
            <a:endParaRPr lang="cs-CZ" dirty="0"/>
          </a:p>
        </p:txBody>
      </p:sp>
      <p:sp>
        <p:nvSpPr>
          <p:cNvPr id="4" name="Výbuch 1 3"/>
          <p:cNvSpPr/>
          <p:nvPr/>
        </p:nvSpPr>
        <p:spPr>
          <a:xfrm>
            <a:off x="2843808" y="2708920"/>
            <a:ext cx="2448272" cy="201622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D-STAR</a:t>
            </a:r>
            <a:endParaRPr lang="cs-CZ" dirty="0"/>
          </a:p>
        </p:txBody>
      </p:sp>
      <p:sp>
        <p:nvSpPr>
          <p:cNvPr id="5" name="Výbuch 1 4"/>
          <p:cNvSpPr/>
          <p:nvPr/>
        </p:nvSpPr>
        <p:spPr>
          <a:xfrm>
            <a:off x="4716016" y="2852936"/>
            <a:ext cx="2448272" cy="2016224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P25</a:t>
            </a:r>
            <a:endParaRPr lang="cs-CZ" dirty="0"/>
          </a:p>
        </p:txBody>
      </p:sp>
      <p:sp>
        <p:nvSpPr>
          <p:cNvPr id="6" name="Výbuch 1 5"/>
          <p:cNvSpPr/>
          <p:nvPr/>
        </p:nvSpPr>
        <p:spPr>
          <a:xfrm>
            <a:off x="3923928" y="3789040"/>
            <a:ext cx="2448272" cy="2016224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DMR</a:t>
            </a:r>
            <a:endParaRPr lang="cs-CZ" dirty="0"/>
          </a:p>
        </p:txBody>
      </p:sp>
      <p:sp>
        <p:nvSpPr>
          <p:cNvPr id="7" name="Výbuch 1 6"/>
          <p:cNvSpPr/>
          <p:nvPr/>
        </p:nvSpPr>
        <p:spPr>
          <a:xfrm>
            <a:off x="5580112" y="3789040"/>
            <a:ext cx="2448272" cy="2016224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C4FM</a:t>
            </a:r>
            <a:endParaRPr lang="cs-CZ" dirty="0"/>
          </a:p>
        </p:txBody>
      </p:sp>
      <p:sp>
        <p:nvSpPr>
          <p:cNvPr id="8" name="Výbuch 1 7"/>
          <p:cNvSpPr/>
          <p:nvPr/>
        </p:nvSpPr>
        <p:spPr>
          <a:xfrm>
            <a:off x="6695728" y="2708920"/>
            <a:ext cx="2448272" cy="2016224"/>
          </a:xfrm>
          <a:prstGeom prst="irregularSeal1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????</a:t>
            </a:r>
            <a:endParaRPr lang="cs-CZ" dirty="0"/>
          </a:p>
        </p:txBody>
      </p:sp>
      <p:pic>
        <p:nvPicPr>
          <p:cNvPr id="2050" name="Picture 2" descr="http://apexserv.cz/wp-content/uploads/2012/02/PD-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5517232"/>
            <a:ext cx="422730" cy="1199848"/>
          </a:xfrm>
          <a:prstGeom prst="rect">
            <a:avLst/>
          </a:prstGeom>
          <a:noFill/>
        </p:spPr>
      </p:pic>
      <p:pic>
        <p:nvPicPr>
          <p:cNvPr id="2052" name="Picture 4" descr="http://www.icomamerica.com/Images/Products/689.id51a_fro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429000"/>
            <a:ext cx="846262" cy="846262"/>
          </a:xfrm>
          <a:prstGeom prst="rect">
            <a:avLst/>
          </a:prstGeom>
          <a:noFill/>
        </p:spPr>
      </p:pic>
      <p:pic>
        <p:nvPicPr>
          <p:cNvPr id="2054" name="Picture 6" descr="http://ecx.images-amazon.com/images/I/31jahxR%2B8W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5733256"/>
            <a:ext cx="1031776" cy="773832"/>
          </a:xfrm>
          <a:prstGeom prst="rect">
            <a:avLst/>
          </a:prstGeom>
          <a:noFill/>
        </p:spPr>
      </p:pic>
      <p:sp>
        <p:nvSpPr>
          <p:cNvPr id="8194" name="AutoShape 2" descr="Výsledek obrázku pro DV4mi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196" name="AutoShape 4" descr="Výsledek obrázku pro DV4min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5" name="Picture 2" descr="http://www.streammktg.com/stream/images/products/TP94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1124744"/>
            <a:ext cx="641648" cy="1283296"/>
          </a:xfrm>
          <a:prstGeom prst="rect">
            <a:avLst/>
          </a:prstGeom>
          <a:noFill/>
        </p:spPr>
      </p:pic>
      <p:pic>
        <p:nvPicPr>
          <p:cNvPr id="16" name="Picture 4" descr="http://www.icomamerica.com/Images/Products/689.id51a_fro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293096"/>
            <a:ext cx="846262" cy="846262"/>
          </a:xfrm>
          <a:prstGeom prst="rect">
            <a:avLst/>
          </a:prstGeom>
          <a:noFill/>
        </p:spPr>
      </p:pic>
      <p:pic>
        <p:nvPicPr>
          <p:cNvPr id="17" name="Picture 2" descr="http://apexserv.cz/wp-content/uploads/2012/02/PD-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5517232"/>
            <a:ext cx="422730" cy="1199848"/>
          </a:xfrm>
          <a:prstGeom prst="rect">
            <a:avLst/>
          </a:prstGeom>
          <a:noFill/>
        </p:spPr>
      </p:pic>
      <p:cxnSp>
        <p:nvCxnSpPr>
          <p:cNvPr id="19" name="Přímá spojovací šipka 18"/>
          <p:cNvCxnSpPr>
            <a:stCxn id="2052" idx="3"/>
          </p:cNvCxnSpPr>
          <p:nvPr/>
        </p:nvCxnSpPr>
        <p:spPr>
          <a:xfrm flipV="1">
            <a:off x="1673846" y="3717032"/>
            <a:ext cx="1025946" cy="13509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16" idx="3"/>
          </p:cNvCxnSpPr>
          <p:nvPr/>
        </p:nvCxnSpPr>
        <p:spPr>
          <a:xfrm flipV="1">
            <a:off x="1097782" y="4221089"/>
            <a:ext cx="1835868" cy="4951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V="1">
            <a:off x="3491880" y="5301208"/>
            <a:ext cx="576064" cy="1440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flipV="1">
            <a:off x="4391980" y="5661248"/>
            <a:ext cx="36004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>
            <a:off x="1115616" y="5157192"/>
            <a:ext cx="576064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>
            <a:off x="2267744" y="5805264"/>
            <a:ext cx="576064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Není rovno 32"/>
          <p:cNvSpPr/>
          <p:nvPr/>
        </p:nvSpPr>
        <p:spPr>
          <a:xfrm>
            <a:off x="1835696" y="5445224"/>
            <a:ext cx="360040" cy="288032"/>
          </a:xfrm>
          <a:prstGeom prst="mathNotEqua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7236296" y="5445224"/>
            <a:ext cx="360040" cy="2160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37" name="Picture 6" descr="http://ecx.images-amazon.com/images/I/31jahxR%2B8W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6084168"/>
            <a:ext cx="1031776" cy="773832"/>
          </a:xfrm>
          <a:prstGeom prst="rect">
            <a:avLst/>
          </a:prstGeom>
          <a:noFill/>
        </p:spPr>
      </p:pic>
      <p:cxnSp>
        <p:nvCxnSpPr>
          <p:cNvPr id="38" name="Přímá spojovací šipka 37"/>
          <p:cNvCxnSpPr/>
          <p:nvPr/>
        </p:nvCxnSpPr>
        <p:spPr>
          <a:xfrm>
            <a:off x="6804248" y="5589240"/>
            <a:ext cx="72008" cy="360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/>
          <p:nvPr/>
        </p:nvCxnSpPr>
        <p:spPr>
          <a:xfrm>
            <a:off x="6084168" y="6453336"/>
            <a:ext cx="4320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/>
          <p:nvPr/>
        </p:nvCxnSpPr>
        <p:spPr>
          <a:xfrm>
            <a:off x="4427984" y="6381328"/>
            <a:ext cx="936104" cy="720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Není rovno 43"/>
          <p:cNvSpPr/>
          <p:nvPr/>
        </p:nvSpPr>
        <p:spPr>
          <a:xfrm>
            <a:off x="5580112" y="6309320"/>
            <a:ext cx="360040" cy="288032"/>
          </a:xfrm>
          <a:prstGeom prst="mathNotEqua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45" name="Přímá spojovací šipka 44"/>
          <p:cNvCxnSpPr/>
          <p:nvPr/>
        </p:nvCxnSpPr>
        <p:spPr>
          <a:xfrm flipH="1">
            <a:off x="5868144" y="2276872"/>
            <a:ext cx="360040" cy="7920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7" name="Picture 2" descr="http://www.streammktg.com/stream/images/products/TP94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1052736"/>
            <a:ext cx="641648" cy="1283296"/>
          </a:xfrm>
          <a:prstGeom prst="rect">
            <a:avLst/>
          </a:prstGeom>
          <a:noFill/>
        </p:spPr>
      </p:pic>
      <p:cxnSp>
        <p:nvCxnSpPr>
          <p:cNvPr id="48" name="Přímá spojovací šipka 47"/>
          <p:cNvCxnSpPr/>
          <p:nvPr/>
        </p:nvCxnSpPr>
        <p:spPr>
          <a:xfrm flipH="1">
            <a:off x="6516216" y="2132856"/>
            <a:ext cx="720080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96544"/>
          </a:xfrm>
        </p:spPr>
        <p:txBody>
          <a:bodyPr/>
          <a:lstStyle/>
          <a:p>
            <a:r>
              <a:rPr lang="cs-CZ" dirty="0" smtClean="0"/>
              <a:t>Je to v duchu </a:t>
            </a:r>
            <a:r>
              <a:rPr lang="cs-CZ" dirty="0" err="1" smtClean="0"/>
              <a:t>Hamradia</a:t>
            </a:r>
            <a:r>
              <a:rPr lang="cs-CZ" dirty="0" smtClean="0"/>
              <a:t>?</a:t>
            </a:r>
          </a:p>
          <a:p>
            <a:r>
              <a:rPr lang="cs-CZ" dirty="0" smtClean="0"/>
              <a:t>Je to přínosné? </a:t>
            </a:r>
            <a:r>
              <a:rPr lang="cs-CZ" sz="1800" dirty="0" smtClean="0"/>
              <a:t>(mít možnost komunikovat s jiným </a:t>
            </a:r>
            <a:r>
              <a:rPr lang="cs-CZ" sz="1800" dirty="0" err="1" smtClean="0"/>
              <a:t>HAMem</a:t>
            </a:r>
            <a:r>
              <a:rPr lang="cs-CZ" sz="1800" dirty="0" smtClean="0"/>
              <a:t> ať se nachází kdekoli a používá třeba jiné technické vybavení)</a:t>
            </a:r>
          </a:p>
          <a:p>
            <a:r>
              <a:rPr lang="cs-CZ" dirty="0" smtClean="0"/>
              <a:t>Lze to realizovat?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Dojde ke změně funkčnosti stávajících sítí?</a:t>
            </a:r>
          </a:p>
          <a:p>
            <a:pPr lvl="6">
              <a:buNone/>
            </a:pPr>
            <a:endParaRPr lang="cs-CZ" dirty="0"/>
          </a:p>
        </p:txBody>
      </p:sp>
      <p:sp>
        <p:nvSpPr>
          <p:cNvPr id="4" name="Pod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view is one digital network worldwide.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(DL5DI, G4KLX  &amp; </a:t>
            </a:r>
            <a:r>
              <a:rPr lang="cs-CZ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</a:t>
            </a:r>
            <a:r>
              <a:rPr lang="cs-CZ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hnutá šipka 4"/>
          <p:cNvSpPr/>
          <p:nvPr/>
        </p:nvSpPr>
        <p:spPr>
          <a:xfrm rot="5400000">
            <a:off x="4023368" y="3473576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1651" y="4365104"/>
            <a:ext cx="8558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Ano, ale za předpokladu dílčích změn v stávajících sítích</a:t>
            </a:r>
          </a:p>
          <a:p>
            <a:pPr algn="ctr"/>
            <a:r>
              <a:rPr lang="cs-CZ" dirty="0" smtClean="0"/>
              <a:t>(DMR+ = </a:t>
            </a:r>
            <a:r>
              <a:rPr lang="cs-CZ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</a:t>
            </a:r>
            <a:r>
              <a:rPr lang="cs-CZ" dirty="0" smtClean="0"/>
              <a:t>, DMR MARC= </a:t>
            </a:r>
            <a:r>
              <a:rPr lang="cs-CZ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</a:t>
            </a:r>
            <a:r>
              <a:rPr lang="cs-CZ" dirty="0" smtClean="0"/>
              <a:t>, D-STAR=</a:t>
            </a:r>
            <a:r>
              <a:rPr lang="cs-CZ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Ready</a:t>
            </a:r>
            <a:r>
              <a:rPr lang="cs-CZ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dirty="0" smtClean="0"/>
              <a:t>C4FM = </a:t>
            </a:r>
            <a:r>
              <a:rPr lang="cs-CZ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cs-CZ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progress</a:t>
            </a:r>
            <a:r>
              <a:rPr lang="cs-CZ" dirty="0" smtClean="0"/>
              <a:t>, P25 </a:t>
            </a:r>
            <a:r>
              <a:rPr lang="cs-CZ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cs-CZ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</a:t>
            </a:r>
            <a:r>
              <a:rPr lang="cs-CZ" b="1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ogress</a:t>
            </a:r>
            <a:endParaRPr lang="cs-CZ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211960" y="6093296"/>
            <a:ext cx="859531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NE!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Šipka dolů 7"/>
          <p:cNvSpPr/>
          <p:nvPr/>
        </p:nvSpPr>
        <p:spPr>
          <a:xfrm>
            <a:off x="4427984" y="5589240"/>
            <a:ext cx="484632" cy="4743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ýbuch 1 7"/>
          <p:cNvSpPr/>
          <p:nvPr/>
        </p:nvSpPr>
        <p:spPr>
          <a:xfrm>
            <a:off x="4644008" y="2564904"/>
            <a:ext cx="2448272" cy="2016224"/>
          </a:xfrm>
          <a:prstGeom prst="irregularSeal1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????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Jedna digitální celosvětová </a:t>
            </a:r>
            <a:r>
              <a:rPr lang="cs-CZ" dirty="0" smtClean="0"/>
              <a:t>HAM síť</a:t>
            </a:r>
            <a:endParaRPr lang="cs-CZ" dirty="0"/>
          </a:p>
        </p:txBody>
      </p:sp>
      <p:sp>
        <p:nvSpPr>
          <p:cNvPr id="4" name="Výbuch 1 3"/>
          <p:cNvSpPr/>
          <p:nvPr/>
        </p:nvSpPr>
        <p:spPr>
          <a:xfrm>
            <a:off x="2843808" y="2708920"/>
            <a:ext cx="2448272" cy="201622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D-STAR</a:t>
            </a:r>
            <a:endParaRPr lang="cs-CZ" dirty="0"/>
          </a:p>
        </p:txBody>
      </p:sp>
      <p:sp>
        <p:nvSpPr>
          <p:cNvPr id="5" name="Výbuch 1 4"/>
          <p:cNvSpPr/>
          <p:nvPr/>
        </p:nvSpPr>
        <p:spPr>
          <a:xfrm>
            <a:off x="6695728" y="2852936"/>
            <a:ext cx="2448272" cy="2016224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P25</a:t>
            </a:r>
            <a:endParaRPr lang="cs-CZ" dirty="0"/>
          </a:p>
        </p:txBody>
      </p:sp>
      <p:sp>
        <p:nvSpPr>
          <p:cNvPr id="6" name="Výbuch 1 5"/>
          <p:cNvSpPr/>
          <p:nvPr/>
        </p:nvSpPr>
        <p:spPr>
          <a:xfrm>
            <a:off x="3923928" y="3789040"/>
            <a:ext cx="2448272" cy="2016224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DMR</a:t>
            </a:r>
            <a:endParaRPr lang="cs-CZ" dirty="0"/>
          </a:p>
        </p:txBody>
      </p:sp>
      <p:sp>
        <p:nvSpPr>
          <p:cNvPr id="7" name="Výbuch 1 6"/>
          <p:cNvSpPr/>
          <p:nvPr/>
        </p:nvSpPr>
        <p:spPr>
          <a:xfrm>
            <a:off x="5580112" y="3789040"/>
            <a:ext cx="2448272" cy="2016224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C4FM</a:t>
            </a:r>
            <a:endParaRPr lang="cs-CZ" dirty="0"/>
          </a:p>
        </p:txBody>
      </p:sp>
      <p:sp>
        <p:nvSpPr>
          <p:cNvPr id="9" name="Plechovka 8"/>
          <p:cNvSpPr/>
          <p:nvPr/>
        </p:nvSpPr>
        <p:spPr>
          <a:xfrm>
            <a:off x="539552" y="1052736"/>
            <a:ext cx="1368152" cy="194421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http://apexserv.cz/wp-content/uploads/2012/02/PD-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5658152"/>
            <a:ext cx="422730" cy="1199848"/>
          </a:xfrm>
          <a:prstGeom prst="rect">
            <a:avLst/>
          </a:prstGeom>
          <a:noFill/>
        </p:spPr>
      </p:pic>
      <p:pic>
        <p:nvPicPr>
          <p:cNvPr id="2052" name="Picture 4" descr="http://www.icomamerica.com/Images/Products/689.id51a_fro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725144"/>
            <a:ext cx="846262" cy="846262"/>
          </a:xfrm>
          <a:prstGeom prst="rect">
            <a:avLst/>
          </a:prstGeom>
          <a:noFill/>
        </p:spPr>
      </p:pic>
      <p:pic>
        <p:nvPicPr>
          <p:cNvPr id="2054" name="Picture 6" descr="http://ecx.images-amazon.com/images/I/31jahxR%2B8W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5949280"/>
            <a:ext cx="1031776" cy="773832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1043608" y="4149080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OK1DDD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427984" y="6309320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2302035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236296" y="6165304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OK2YYY</a:t>
            </a:r>
            <a:endParaRPr lang="cs-CZ" dirty="0"/>
          </a:p>
        </p:txBody>
      </p:sp>
      <p:pic>
        <p:nvPicPr>
          <p:cNvPr id="17410" name="Picture 2" descr="http://www.streammktg.com/stream/images/products/TP94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02352" y="5157192"/>
            <a:ext cx="641648" cy="1283296"/>
          </a:xfrm>
          <a:prstGeom prst="rect">
            <a:avLst/>
          </a:prstGeom>
          <a:noFill/>
        </p:spPr>
      </p:pic>
      <p:sp>
        <p:nvSpPr>
          <p:cNvPr id="16" name="TextovéPole 15"/>
          <p:cNvSpPr txBox="1"/>
          <p:nvPr/>
        </p:nvSpPr>
        <p:spPr>
          <a:xfrm>
            <a:off x="8140199" y="4725144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2307052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67544" y="1700808"/>
            <a:ext cx="15760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OK1DDD=2301021</a:t>
            </a:r>
          </a:p>
          <a:p>
            <a:r>
              <a:rPr lang="cs-CZ" sz="1400" dirty="0" smtClean="0"/>
              <a:t>OK1HHH=2302035</a:t>
            </a:r>
          </a:p>
          <a:p>
            <a:r>
              <a:rPr lang="cs-CZ" sz="1400" dirty="0" smtClean="0"/>
              <a:t>OK2YYY  =2306055</a:t>
            </a:r>
          </a:p>
          <a:p>
            <a:r>
              <a:rPr lang="cs-CZ" sz="1400" dirty="0" smtClean="0"/>
              <a:t>OK2PPP  =2307052</a:t>
            </a:r>
            <a:endParaRPr lang="cs-CZ" sz="1400" dirty="0"/>
          </a:p>
        </p:txBody>
      </p:sp>
      <p:cxnSp>
        <p:nvCxnSpPr>
          <p:cNvPr id="20" name="Přímá spojovací šipka 19"/>
          <p:cNvCxnSpPr/>
          <p:nvPr/>
        </p:nvCxnSpPr>
        <p:spPr>
          <a:xfrm>
            <a:off x="1979712" y="2924944"/>
            <a:ext cx="1656184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2051720" y="1772816"/>
            <a:ext cx="3384376" cy="11521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1619672" y="3068960"/>
            <a:ext cx="3024336" cy="16561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>
            <a:off x="1979712" y="2420888"/>
            <a:ext cx="4392488" cy="23042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17" idx="3"/>
          </p:cNvCxnSpPr>
          <p:nvPr/>
        </p:nvCxnSpPr>
        <p:spPr>
          <a:xfrm>
            <a:off x="2043616" y="2177862"/>
            <a:ext cx="5408704" cy="16111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 flipV="1">
            <a:off x="1979712" y="4149080"/>
            <a:ext cx="1296144" cy="6391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flipV="1">
            <a:off x="4391980" y="5445224"/>
            <a:ext cx="36004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>
            <a:off x="3563888" y="3933056"/>
            <a:ext cx="1224136" cy="1224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Identifikátor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612775"/>
          </a:xfrm>
        </p:spPr>
        <p:txBody>
          <a:bodyPr>
            <a:normAutofit/>
          </a:bodyPr>
          <a:lstStyle/>
          <a:p>
            <a:r>
              <a:rPr lang="cs-CZ" sz="1800" dirty="0" smtClean="0"/>
              <a:t>Každá síťová infrastruktura potřebuje unikátní </a:t>
            </a:r>
            <a:r>
              <a:rPr lang="cs-CZ" sz="1800" dirty="0" err="1" smtClean="0"/>
              <a:t>idetifikátor</a:t>
            </a:r>
            <a:r>
              <a:rPr lang="cs-CZ" sz="1800" dirty="0" smtClean="0"/>
              <a:t> – bez něj není možné zajistit </a:t>
            </a:r>
            <a:r>
              <a:rPr lang="cs-CZ" sz="1800" dirty="0" err="1" smtClean="0"/>
              <a:t>routing</a:t>
            </a:r>
            <a:r>
              <a:rPr lang="cs-CZ" sz="1800" dirty="0" smtClean="0"/>
              <a:t> - </a:t>
            </a:r>
            <a:r>
              <a:rPr lang="cs-CZ" sz="1800" dirty="0" err="1" smtClean="0"/>
              <a:t>linking</a:t>
            </a:r>
            <a:r>
              <a:rPr lang="cs-CZ" sz="1800" dirty="0" smtClean="0"/>
              <a:t>! (v internetu jsou to IP adresy)</a:t>
            </a:r>
          </a:p>
          <a:p>
            <a:r>
              <a:rPr lang="cs-CZ" sz="1800" dirty="0" smtClean="0"/>
              <a:t>Základní univerzální identifikátor radioamatéra je CALL – alfanumerický jednotně strukturovaný řetězec</a:t>
            </a:r>
          </a:p>
          <a:p>
            <a:r>
              <a:rPr lang="cs-CZ" sz="1800" dirty="0" smtClean="0"/>
              <a:t>Některé systémy nepodporují alfanumerické znaky</a:t>
            </a:r>
            <a:endParaRPr lang="cs-CZ" sz="1400" dirty="0" smtClean="0"/>
          </a:p>
        </p:txBody>
      </p:sp>
      <p:sp>
        <p:nvSpPr>
          <p:cNvPr id="4" name="Šipka dolů 3"/>
          <p:cNvSpPr/>
          <p:nvPr/>
        </p:nvSpPr>
        <p:spPr>
          <a:xfrm>
            <a:off x="3635896" y="3176972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5013176"/>
            <a:ext cx="8229600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dirty="0" smtClean="0"/>
              <a:t>Každá element sítě, který to potřebuje k činnosti má k dispozici převodní tabulku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dirty="0" smtClean="0"/>
              <a:t>Byl adoptován koncept fungující více než 7 let v </a:t>
            </a:r>
            <a:r>
              <a:rPr lang="cs-CZ" dirty="0" err="1" smtClean="0"/>
              <a:t>DMRPlus</a:t>
            </a:r>
            <a:r>
              <a:rPr lang="cs-CZ" dirty="0" smtClean="0"/>
              <a:t> a DMR-MARC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dirty="0" smtClean="0"/>
              <a:t>Aktuálně registrováno: OK = 82 HAM, WW cca 25 000 </a:t>
            </a:r>
            <a:r>
              <a:rPr lang="cs-CZ" dirty="0" err="1" smtClean="0"/>
              <a:t>HAMs</a:t>
            </a:r>
            <a:r>
              <a:rPr lang="cs-CZ" dirty="0" smtClean="0"/>
              <a:t> a přes 2000 převaděčů.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cs-C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75856" y="2780928"/>
            <a:ext cx="1175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Problém?!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31640" y="3645024"/>
            <a:ext cx="5388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Převodní tabulka (něco jako DNS server  -  IP</a:t>
            </a:r>
            <a:r>
              <a:rPr lang="en-US" b="1" dirty="0" smtClean="0">
                <a:solidFill>
                  <a:srgbClr val="FF0000"/>
                </a:solidFill>
              </a:rPr>
              <a:t> &lt;&gt; Alias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987824" y="4005064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OK1XXX = 2302035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07504" y="4365104"/>
            <a:ext cx="35283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Síťově unikátní </a:t>
            </a:r>
            <a:r>
              <a:rPr lang="cs-CZ" sz="1600" dirty="0" smtClean="0"/>
              <a:t>alfanumerický řetězec</a:t>
            </a:r>
            <a:endParaRPr lang="cs-CZ" sz="1600" dirty="0"/>
          </a:p>
        </p:txBody>
      </p:sp>
      <p:sp>
        <p:nvSpPr>
          <p:cNvPr id="10" name="Obdélník 9"/>
          <p:cNvSpPr/>
          <p:nvPr/>
        </p:nvSpPr>
        <p:spPr>
          <a:xfrm>
            <a:off x="4283968" y="4365104"/>
            <a:ext cx="3888432" cy="479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Síťově unikátní numerické ID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660232" y="2340169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230</a:t>
            </a:r>
            <a:r>
              <a:rPr lang="cs-CZ" b="1" dirty="0" smtClean="0">
                <a:solidFill>
                  <a:srgbClr val="00B050"/>
                </a:solidFill>
              </a:rPr>
              <a:t>2</a:t>
            </a:r>
            <a:r>
              <a:rPr lang="cs-CZ" b="1" dirty="0" smtClean="0">
                <a:solidFill>
                  <a:srgbClr val="FF0000"/>
                </a:solidFill>
              </a:rPr>
              <a:t>035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076056" y="2844225"/>
            <a:ext cx="14913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7030A0"/>
                </a:solidFill>
              </a:rPr>
              <a:t>MCC</a:t>
            </a:r>
          </a:p>
          <a:p>
            <a:pPr algn="ctr"/>
            <a:r>
              <a:rPr lang="cs-CZ" sz="1200" b="1" dirty="0" smtClean="0">
                <a:solidFill>
                  <a:srgbClr val="7030A0"/>
                </a:solidFill>
              </a:rPr>
              <a:t>Mobile </a:t>
            </a:r>
            <a:r>
              <a:rPr lang="cs-CZ" sz="1200" b="1" dirty="0" err="1" smtClean="0">
                <a:solidFill>
                  <a:srgbClr val="7030A0"/>
                </a:solidFill>
              </a:rPr>
              <a:t>County</a:t>
            </a:r>
            <a:r>
              <a:rPr lang="cs-CZ" sz="1200" b="1" dirty="0" smtClean="0">
                <a:solidFill>
                  <a:srgbClr val="7030A0"/>
                </a:solidFill>
              </a:rPr>
              <a:t> </a:t>
            </a:r>
            <a:r>
              <a:rPr lang="cs-CZ" sz="1200" b="1" dirty="0" err="1" smtClean="0">
                <a:solidFill>
                  <a:srgbClr val="7030A0"/>
                </a:solidFill>
              </a:rPr>
              <a:t>Code</a:t>
            </a:r>
            <a:endParaRPr lang="cs-CZ" sz="1200" dirty="0">
              <a:solidFill>
                <a:srgbClr val="7030A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516216" y="2844225"/>
            <a:ext cx="1160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err="1" smtClean="0">
                <a:solidFill>
                  <a:srgbClr val="00B050"/>
                </a:solidFill>
              </a:rPr>
              <a:t>Distirct</a:t>
            </a:r>
            <a:endParaRPr lang="cs-CZ" b="1" dirty="0" smtClean="0">
              <a:solidFill>
                <a:srgbClr val="00B050"/>
              </a:solidFill>
            </a:endParaRPr>
          </a:p>
          <a:p>
            <a:pPr algn="ctr"/>
            <a:r>
              <a:rPr lang="cs-CZ" sz="1400" b="1" dirty="0" smtClean="0">
                <a:solidFill>
                  <a:srgbClr val="00B050"/>
                </a:solidFill>
              </a:rPr>
              <a:t>(1 číslo PSČ?)</a:t>
            </a:r>
            <a:endParaRPr lang="cs-CZ" sz="1400" dirty="0">
              <a:solidFill>
                <a:srgbClr val="00B05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567928" y="3059668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User no. 0-999</a:t>
            </a:r>
            <a:endParaRPr lang="cs-CZ" dirty="0"/>
          </a:p>
        </p:txBody>
      </p:sp>
      <p:cxnSp>
        <p:nvCxnSpPr>
          <p:cNvPr id="16" name="Přímá spojovací šipka 15"/>
          <p:cNvCxnSpPr>
            <a:stCxn id="12" idx="0"/>
            <a:endCxn id="11" idx="1"/>
          </p:cNvCxnSpPr>
          <p:nvPr/>
        </p:nvCxnSpPr>
        <p:spPr>
          <a:xfrm flipV="1">
            <a:off x="5821709" y="2524835"/>
            <a:ext cx="838523" cy="31939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13" idx="0"/>
            <a:endCxn id="11" idx="2"/>
          </p:cNvCxnSpPr>
          <p:nvPr/>
        </p:nvCxnSpPr>
        <p:spPr>
          <a:xfrm flipV="1">
            <a:off x="7096664" y="2709501"/>
            <a:ext cx="65469" cy="1347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endCxn id="11" idx="3"/>
          </p:cNvCxnSpPr>
          <p:nvPr/>
        </p:nvCxnSpPr>
        <p:spPr>
          <a:xfrm flipH="1" flipV="1">
            <a:off x="7664033" y="2524835"/>
            <a:ext cx="691931" cy="535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779912" y="429309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=</a:t>
            </a:r>
            <a:endParaRPr lang="cs-CZ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buch 1 3"/>
          <p:cNvSpPr/>
          <p:nvPr/>
        </p:nvSpPr>
        <p:spPr>
          <a:xfrm>
            <a:off x="4644008" y="2564904"/>
            <a:ext cx="2448272" cy="2016224"/>
          </a:xfrm>
          <a:prstGeom prst="irregularSeal1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????</a:t>
            </a: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Inteconnect</a:t>
            </a:r>
            <a:r>
              <a:rPr lang="cs-CZ" dirty="0" smtClean="0"/>
              <a:t> – cílový stav</a:t>
            </a:r>
            <a:endParaRPr lang="cs-CZ" dirty="0"/>
          </a:p>
        </p:txBody>
      </p:sp>
      <p:sp>
        <p:nvSpPr>
          <p:cNvPr id="6" name="Výbuch 1 5"/>
          <p:cNvSpPr/>
          <p:nvPr/>
        </p:nvSpPr>
        <p:spPr>
          <a:xfrm>
            <a:off x="2843808" y="2708920"/>
            <a:ext cx="2448272" cy="201622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D-STAR</a:t>
            </a:r>
            <a:endParaRPr lang="cs-CZ" dirty="0"/>
          </a:p>
        </p:txBody>
      </p:sp>
      <p:sp>
        <p:nvSpPr>
          <p:cNvPr id="7" name="Výbuch 1 6"/>
          <p:cNvSpPr/>
          <p:nvPr/>
        </p:nvSpPr>
        <p:spPr>
          <a:xfrm>
            <a:off x="6695728" y="2852936"/>
            <a:ext cx="2448272" cy="2016224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P25</a:t>
            </a:r>
            <a:endParaRPr lang="cs-CZ" dirty="0"/>
          </a:p>
        </p:txBody>
      </p:sp>
      <p:sp>
        <p:nvSpPr>
          <p:cNvPr id="8" name="Výbuch 1 7"/>
          <p:cNvSpPr/>
          <p:nvPr/>
        </p:nvSpPr>
        <p:spPr>
          <a:xfrm>
            <a:off x="3923928" y="3789040"/>
            <a:ext cx="2448272" cy="2016224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DMR</a:t>
            </a:r>
            <a:endParaRPr lang="cs-CZ" dirty="0"/>
          </a:p>
        </p:txBody>
      </p:sp>
      <p:sp>
        <p:nvSpPr>
          <p:cNvPr id="9" name="Výbuch 1 8"/>
          <p:cNvSpPr/>
          <p:nvPr/>
        </p:nvSpPr>
        <p:spPr>
          <a:xfrm>
            <a:off x="5580112" y="3789040"/>
            <a:ext cx="2448272" cy="2016224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C4FM</a:t>
            </a:r>
            <a:endParaRPr lang="cs-CZ" dirty="0"/>
          </a:p>
        </p:txBody>
      </p:sp>
      <p:sp>
        <p:nvSpPr>
          <p:cNvPr id="10" name="Plechovka 9"/>
          <p:cNvSpPr/>
          <p:nvPr/>
        </p:nvSpPr>
        <p:spPr>
          <a:xfrm>
            <a:off x="7308304" y="476672"/>
            <a:ext cx="1368152" cy="194421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Picture 2" descr="http://apexserv.cz/wp-content/uploads/2012/02/PD-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5658152"/>
            <a:ext cx="422730" cy="1199848"/>
          </a:xfrm>
          <a:prstGeom prst="rect">
            <a:avLst/>
          </a:prstGeom>
          <a:noFill/>
        </p:spPr>
      </p:pic>
      <p:pic>
        <p:nvPicPr>
          <p:cNvPr id="12" name="Picture 4" descr="http://www.icomamerica.com/Images/Products/689.id51a_fro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725144"/>
            <a:ext cx="846262" cy="846262"/>
          </a:xfrm>
          <a:prstGeom prst="rect">
            <a:avLst/>
          </a:prstGeom>
          <a:noFill/>
        </p:spPr>
      </p:pic>
      <p:pic>
        <p:nvPicPr>
          <p:cNvPr id="13" name="Picture 6" descr="http://ecx.images-amazon.com/images/I/31jahxR%2B8W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5949280"/>
            <a:ext cx="1031776" cy="773832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2483768" y="5733256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OK1DDD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355976" y="6165304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2302035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236296" y="6165304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OK2YYY</a:t>
            </a:r>
            <a:endParaRPr lang="cs-CZ" dirty="0"/>
          </a:p>
        </p:txBody>
      </p:sp>
      <p:pic>
        <p:nvPicPr>
          <p:cNvPr id="17" name="Picture 2" descr="http://www.streammktg.com/stream/images/products/TP94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02352" y="5157192"/>
            <a:ext cx="641648" cy="1283296"/>
          </a:xfrm>
          <a:prstGeom prst="rect">
            <a:avLst/>
          </a:prstGeom>
          <a:noFill/>
        </p:spPr>
      </p:pic>
      <p:sp>
        <p:nvSpPr>
          <p:cNvPr id="18" name="TextovéPole 17"/>
          <p:cNvSpPr txBox="1"/>
          <p:nvPr/>
        </p:nvSpPr>
        <p:spPr>
          <a:xfrm>
            <a:off x="8140199" y="4725144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2307052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236296" y="1196752"/>
            <a:ext cx="15760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OK1DDD=2301021</a:t>
            </a:r>
          </a:p>
          <a:p>
            <a:r>
              <a:rPr lang="cs-CZ" sz="1400" dirty="0" smtClean="0"/>
              <a:t>OK1HHH=2302035</a:t>
            </a:r>
          </a:p>
          <a:p>
            <a:r>
              <a:rPr lang="cs-CZ" sz="1400" dirty="0" smtClean="0"/>
              <a:t>OK2YYY  =2306055</a:t>
            </a:r>
          </a:p>
          <a:p>
            <a:r>
              <a:rPr lang="cs-CZ" sz="1400" dirty="0" smtClean="0"/>
              <a:t>OK2PPP  =2307052</a:t>
            </a:r>
            <a:endParaRPr lang="cs-CZ" sz="1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51520" y="105273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OK1DDD chce mluvit s OK1HHH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0" y="1556792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1. </a:t>
            </a:r>
            <a:r>
              <a:rPr lang="cs-CZ" sz="1200" dirty="0" smtClean="0"/>
              <a:t>Zadá linkovací na nejbližším převaděči (</a:t>
            </a:r>
            <a:r>
              <a:rPr lang="cs-CZ" sz="1200" dirty="0" err="1" smtClean="0"/>
              <a:t>hostspotu</a:t>
            </a:r>
            <a:r>
              <a:rPr lang="cs-CZ" sz="1200" dirty="0" smtClean="0"/>
              <a:t>) příkaz  „spoj mne s OK1HHH“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3275856" y="3717032"/>
            <a:ext cx="144016" cy="288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ovací šipka 28"/>
          <p:cNvCxnSpPr/>
          <p:nvPr/>
        </p:nvCxnSpPr>
        <p:spPr>
          <a:xfrm flipV="1">
            <a:off x="3347864" y="3501008"/>
            <a:ext cx="0" cy="2160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>
            <a:off x="4644008" y="4941168"/>
            <a:ext cx="144016" cy="2880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9" name="Přímá spojovací šipka 38"/>
          <p:cNvCxnSpPr/>
          <p:nvPr/>
        </p:nvCxnSpPr>
        <p:spPr>
          <a:xfrm flipV="1">
            <a:off x="4716016" y="4725144"/>
            <a:ext cx="0" cy="2160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3419872" y="3717032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OK0AA</a:t>
            </a:r>
            <a:endParaRPr lang="cs-CZ" sz="14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788024" y="4869160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OK0BB</a:t>
            </a:r>
            <a:endParaRPr lang="cs-CZ" sz="14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0" y="2060848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2. </a:t>
            </a:r>
            <a:r>
              <a:rPr lang="cs-CZ" sz="1200" dirty="0" smtClean="0"/>
              <a:t>Převaděč OK0AA vyšle požadavek, systém zjistí, v jaké síti a na jakém převaděči byl naposledy slyšen OK1HHH a provede propojení zdrojového a cílového převaděče </a:t>
            </a:r>
            <a:r>
              <a:rPr lang="cs-CZ" sz="1200" b="1" dirty="0" smtClean="0"/>
              <a:t>nezávisle na lokalitě a systému. </a:t>
            </a:r>
          </a:p>
        </p:txBody>
      </p:sp>
      <p:sp>
        <p:nvSpPr>
          <p:cNvPr id="43" name="Zaoblený obdélník 42"/>
          <p:cNvSpPr/>
          <p:nvPr/>
        </p:nvSpPr>
        <p:spPr>
          <a:xfrm>
            <a:off x="4644008" y="1124744"/>
            <a:ext cx="252028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CCS/DMR/P25/FUSION</a:t>
            </a:r>
          </a:p>
          <a:p>
            <a:pPr algn="ctr"/>
            <a:r>
              <a:rPr lang="cs-CZ" dirty="0" err="1" smtClean="0"/>
              <a:t>Inteconect</a:t>
            </a:r>
            <a:r>
              <a:rPr lang="cs-CZ" dirty="0" smtClean="0"/>
              <a:t> server pool</a:t>
            </a:r>
            <a:endParaRPr lang="cs-CZ" dirty="0"/>
          </a:p>
        </p:txBody>
      </p:sp>
      <p:cxnSp>
        <p:nvCxnSpPr>
          <p:cNvPr id="45" name="Přímá spojovací šipka 44"/>
          <p:cNvCxnSpPr>
            <a:stCxn id="40" idx="1"/>
            <a:endCxn id="43" idx="2"/>
          </p:cNvCxnSpPr>
          <p:nvPr/>
        </p:nvCxnSpPr>
        <p:spPr>
          <a:xfrm flipV="1">
            <a:off x="3419872" y="2276872"/>
            <a:ext cx="2484276" cy="159404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41" idx="1"/>
            <a:endCxn id="43" idx="2"/>
          </p:cNvCxnSpPr>
          <p:nvPr/>
        </p:nvCxnSpPr>
        <p:spPr>
          <a:xfrm flipV="1">
            <a:off x="4788024" y="2276872"/>
            <a:ext cx="1116124" cy="274617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0" y="2708920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3</a:t>
            </a:r>
            <a:r>
              <a:rPr lang="cs-CZ" sz="1200" b="1" dirty="0" smtClean="0"/>
              <a:t>. </a:t>
            </a:r>
            <a:r>
              <a:rPr lang="cs-CZ" sz="1200" dirty="0" smtClean="0"/>
              <a:t>Server provede transkripci CALL =</a:t>
            </a:r>
            <a:r>
              <a:rPr lang="en-US" sz="1200" dirty="0" smtClean="0"/>
              <a:t>&gt;</a:t>
            </a:r>
            <a:r>
              <a:rPr lang="cs-CZ" sz="1200" dirty="0" smtClean="0"/>
              <a:t> DMR-ID a OK0BB vysílá </a:t>
            </a:r>
          </a:p>
          <a:p>
            <a:r>
              <a:rPr lang="cs-CZ" sz="1200" dirty="0"/>
              <a:t>r</a:t>
            </a:r>
            <a:r>
              <a:rPr lang="cs-CZ" sz="1200" dirty="0" smtClean="0"/>
              <a:t>elaci s ID 2302035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0" y="3212976"/>
            <a:ext cx="3306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4. </a:t>
            </a:r>
            <a:r>
              <a:rPr lang="cs-CZ" sz="1200" dirty="0" smtClean="0"/>
              <a:t>Odpovídá 2302035, OK0BB přepošle do serveru</a:t>
            </a:r>
          </a:p>
          <a:p>
            <a:r>
              <a:rPr lang="cs-CZ" sz="1200" dirty="0"/>
              <a:t>t</a:t>
            </a:r>
            <a:r>
              <a:rPr lang="cs-CZ" sz="1200" dirty="0" smtClean="0"/>
              <a:t>en provede transkripci na OK1HHH a tato</a:t>
            </a:r>
          </a:p>
          <a:p>
            <a:r>
              <a:rPr lang="cs-CZ" sz="1200" dirty="0" smtClean="0"/>
              <a:t>CALL se objeví na displeji stanice.</a:t>
            </a:r>
            <a:endParaRPr lang="cs-CZ" sz="12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107505" y="4005064"/>
            <a:ext cx="2664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Nutné podmínky:</a:t>
            </a:r>
          </a:p>
          <a:p>
            <a:pPr>
              <a:buFontTx/>
              <a:buChar char="-"/>
            </a:pPr>
            <a:r>
              <a:rPr lang="cs-CZ" sz="1400" dirty="0" smtClean="0"/>
              <a:t> Cestou musí být </a:t>
            </a:r>
            <a:r>
              <a:rPr lang="cs-CZ" sz="1400" dirty="0" err="1" smtClean="0"/>
              <a:t>Codec</a:t>
            </a:r>
            <a:r>
              <a:rPr lang="cs-CZ" sz="1400" dirty="0" smtClean="0"/>
              <a:t> </a:t>
            </a:r>
            <a:r>
              <a:rPr lang="cs-CZ" sz="1400" dirty="0" err="1" smtClean="0"/>
              <a:t>convertor</a:t>
            </a:r>
            <a:endParaRPr lang="cs-CZ" sz="1400" dirty="0" smtClean="0"/>
          </a:p>
          <a:p>
            <a:pPr>
              <a:buFontTx/>
              <a:buChar char="-"/>
            </a:pPr>
            <a:r>
              <a:rPr lang="cs-CZ" sz="1400" dirty="0" smtClean="0"/>
              <a:t> Jednotná tabulka ID </a:t>
            </a:r>
            <a:r>
              <a:rPr lang="en-US" sz="1400" dirty="0" smtClean="0"/>
              <a:t>&lt;&gt;</a:t>
            </a:r>
            <a:r>
              <a:rPr lang="cs-CZ" sz="1400" dirty="0" smtClean="0"/>
              <a:t> CALL</a:t>
            </a:r>
          </a:p>
          <a:p>
            <a:endParaRPr lang="cs-CZ" dirty="0"/>
          </a:p>
        </p:txBody>
      </p:sp>
      <p:cxnSp>
        <p:nvCxnSpPr>
          <p:cNvPr id="33" name="Přímá spojovací šipka 32"/>
          <p:cNvCxnSpPr/>
          <p:nvPr/>
        </p:nvCxnSpPr>
        <p:spPr>
          <a:xfrm flipV="1">
            <a:off x="2987824" y="4149080"/>
            <a:ext cx="288032" cy="50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 flipV="1">
            <a:off x="4211960" y="5157192"/>
            <a:ext cx="216024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Zaoblený obdélník 63"/>
          <p:cNvSpPr/>
          <p:nvPr/>
        </p:nvSpPr>
        <p:spPr>
          <a:xfrm>
            <a:off x="179512" y="1052736"/>
            <a:ext cx="8784976" cy="37444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3" name="Zaoblený obdélník 62"/>
          <p:cNvSpPr/>
          <p:nvPr/>
        </p:nvSpPr>
        <p:spPr>
          <a:xfrm>
            <a:off x="179512" y="4855672"/>
            <a:ext cx="8784976" cy="9807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Zaoblený obdélník 61"/>
          <p:cNvSpPr/>
          <p:nvPr/>
        </p:nvSpPr>
        <p:spPr>
          <a:xfrm>
            <a:off x="179512" y="5877272"/>
            <a:ext cx="8784976" cy="9807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9" name="Picture 4" descr="http://www.icomamerica.com/Images/Products/689.id51a_fr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011738"/>
            <a:ext cx="846262" cy="846262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Topologie jednotlivých sítí – D-STAR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2060848"/>
            <a:ext cx="21602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CCS7 server pool</a:t>
            </a:r>
            <a:endParaRPr lang="cs-CZ" dirty="0"/>
          </a:p>
        </p:txBody>
      </p:sp>
      <p:sp>
        <p:nvSpPr>
          <p:cNvPr id="5" name="Plechovka 4"/>
          <p:cNvSpPr/>
          <p:nvPr/>
        </p:nvSpPr>
        <p:spPr>
          <a:xfrm>
            <a:off x="4067944" y="1052736"/>
            <a:ext cx="1440160" cy="194421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995936" y="1772816"/>
            <a:ext cx="15760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OK1DDD=2301021</a:t>
            </a:r>
          </a:p>
          <a:p>
            <a:r>
              <a:rPr lang="cs-CZ" sz="1400" dirty="0" smtClean="0"/>
              <a:t>OK1HHH=2302035</a:t>
            </a:r>
          </a:p>
          <a:p>
            <a:r>
              <a:rPr lang="cs-CZ" sz="1400" dirty="0" smtClean="0"/>
              <a:t>OK2YYY  =2306055</a:t>
            </a:r>
          </a:p>
          <a:p>
            <a:r>
              <a:rPr lang="cs-CZ" sz="1400" dirty="0" smtClean="0"/>
              <a:t>OK2PPP  =2307052</a:t>
            </a:r>
            <a:endParaRPr lang="cs-CZ" sz="1400" dirty="0"/>
          </a:p>
        </p:txBody>
      </p:sp>
      <p:cxnSp>
        <p:nvCxnSpPr>
          <p:cNvPr id="8" name="Přímá spojovací šipka 7"/>
          <p:cNvCxnSpPr>
            <a:stCxn id="4" idx="3"/>
            <a:endCxn id="6" idx="1"/>
          </p:cNvCxnSpPr>
          <p:nvPr/>
        </p:nvCxnSpPr>
        <p:spPr>
          <a:xfrm>
            <a:off x="2987824" y="2240868"/>
            <a:ext cx="1008112" cy="9002"/>
          </a:xfrm>
          <a:prstGeom prst="straightConnector1">
            <a:avLst/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aoblený obdélník 8"/>
          <p:cNvSpPr/>
          <p:nvPr/>
        </p:nvSpPr>
        <p:spPr>
          <a:xfrm>
            <a:off x="1137320" y="3306688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Reflector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1289720" y="3459088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Reflector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1442120" y="3611488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Reflector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1594520" y="3763888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Reflector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1746920" y="3916288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Reflector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1899320" y="4068688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Reflector</a:t>
            </a:r>
            <a:endParaRPr lang="cs-CZ" dirty="0"/>
          </a:p>
        </p:txBody>
      </p:sp>
      <p:cxnSp>
        <p:nvCxnSpPr>
          <p:cNvPr id="20" name="Přímá spojovací šipka 19"/>
          <p:cNvCxnSpPr>
            <a:stCxn id="4" idx="2"/>
            <a:endCxn id="9" idx="0"/>
          </p:cNvCxnSpPr>
          <p:nvPr/>
        </p:nvCxnSpPr>
        <p:spPr>
          <a:xfrm flipH="1">
            <a:off x="1749388" y="2420888"/>
            <a:ext cx="158316" cy="885800"/>
          </a:xfrm>
          <a:prstGeom prst="straightConnector1">
            <a:avLst/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Zakřivená spojovací čára 21"/>
          <p:cNvCxnSpPr>
            <a:stCxn id="9" idx="1"/>
            <a:endCxn id="10" idx="1"/>
          </p:cNvCxnSpPr>
          <p:nvPr/>
        </p:nvCxnSpPr>
        <p:spPr>
          <a:xfrm rot="10800000" flipH="1" flipV="1">
            <a:off x="1137320" y="3594720"/>
            <a:ext cx="152400" cy="152400"/>
          </a:xfrm>
          <a:prstGeom prst="curvedConnector3">
            <a:avLst>
              <a:gd name="adj1" fmla="val -150000"/>
            </a:avLst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Zakřivená spojovací čára 25"/>
          <p:cNvCxnSpPr>
            <a:stCxn id="10" idx="1"/>
            <a:endCxn id="11" idx="1"/>
          </p:cNvCxnSpPr>
          <p:nvPr/>
        </p:nvCxnSpPr>
        <p:spPr>
          <a:xfrm rot="10800000" flipH="1" flipV="1">
            <a:off x="1289720" y="3747120"/>
            <a:ext cx="152400" cy="152400"/>
          </a:xfrm>
          <a:prstGeom prst="curvedConnector3">
            <a:avLst>
              <a:gd name="adj1" fmla="val -150000"/>
            </a:avLst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Zakřivená spojovací čára 27"/>
          <p:cNvCxnSpPr>
            <a:stCxn id="11" idx="1"/>
            <a:endCxn id="12" idx="1"/>
          </p:cNvCxnSpPr>
          <p:nvPr/>
        </p:nvCxnSpPr>
        <p:spPr>
          <a:xfrm rot="10800000" flipH="1" flipV="1">
            <a:off x="1442120" y="3899520"/>
            <a:ext cx="152400" cy="152400"/>
          </a:xfrm>
          <a:prstGeom prst="curvedConnector3">
            <a:avLst>
              <a:gd name="adj1" fmla="val -150000"/>
            </a:avLst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Zakřivená spojovací čára 29"/>
          <p:cNvCxnSpPr>
            <a:stCxn id="12" idx="1"/>
            <a:endCxn id="13" idx="1"/>
          </p:cNvCxnSpPr>
          <p:nvPr/>
        </p:nvCxnSpPr>
        <p:spPr>
          <a:xfrm rot="10800000" flipH="1" flipV="1">
            <a:off x="1594520" y="4051920"/>
            <a:ext cx="152400" cy="152400"/>
          </a:xfrm>
          <a:prstGeom prst="curvedConnector3">
            <a:avLst>
              <a:gd name="adj1" fmla="val -150000"/>
            </a:avLst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Zakřivená spojovací čára 31"/>
          <p:cNvCxnSpPr>
            <a:stCxn id="13" idx="1"/>
            <a:endCxn id="14" idx="1"/>
          </p:cNvCxnSpPr>
          <p:nvPr/>
        </p:nvCxnSpPr>
        <p:spPr>
          <a:xfrm rot="10800000" flipH="1" flipV="1">
            <a:off x="1746920" y="4204320"/>
            <a:ext cx="152400" cy="152400"/>
          </a:xfrm>
          <a:prstGeom prst="curvedConnector3">
            <a:avLst>
              <a:gd name="adj1" fmla="val -150000"/>
            </a:avLst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ovací čára 33"/>
          <p:cNvCxnSpPr>
            <a:stCxn id="14" idx="1"/>
            <a:endCxn id="15" idx="1"/>
          </p:cNvCxnSpPr>
          <p:nvPr/>
        </p:nvCxnSpPr>
        <p:spPr>
          <a:xfrm rot="10800000" flipH="1" flipV="1">
            <a:off x="1899320" y="4356720"/>
            <a:ext cx="152400" cy="152400"/>
          </a:xfrm>
          <a:prstGeom prst="curvedConnector3">
            <a:avLst>
              <a:gd name="adj1" fmla="val -150000"/>
            </a:avLst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stCxn id="15" idx="3"/>
            <a:endCxn id="6" idx="1"/>
          </p:cNvCxnSpPr>
          <p:nvPr/>
        </p:nvCxnSpPr>
        <p:spPr>
          <a:xfrm flipV="1">
            <a:off x="3275856" y="2249870"/>
            <a:ext cx="720080" cy="2259250"/>
          </a:xfrm>
          <a:prstGeom prst="straightConnector1">
            <a:avLst/>
          </a:prstGeom>
          <a:ln w="158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>
            <a:off x="395536" y="5301208"/>
            <a:ext cx="1224136" cy="482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Převaděče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1979712" y="5301208"/>
            <a:ext cx="1080120" cy="482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hotspoty</a:t>
            </a:r>
            <a:endParaRPr lang="cs-CZ" dirty="0"/>
          </a:p>
        </p:txBody>
      </p:sp>
      <p:sp>
        <p:nvSpPr>
          <p:cNvPr id="40" name="Obdélník 39"/>
          <p:cNvSpPr/>
          <p:nvPr/>
        </p:nvSpPr>
        <p:spPr>
          <a:xfrm>
            <a:off x="3203848" y="6309320"/>
            <a:ext cx="936104" cy="482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dongly</a:t>
            </a:r>
            <a:endParaRPr lang="cs-CZ" dirty="0"/>
          </a:p>
        </p:txBody>
      </p:sp>
      <p:cxnSp>
        <p:nvCxnSpPr>
          <p:cNvPr id="42" name="Přímá spojovací šipka 41"/>
          <p:cNvCxnSpPr>
            <a:stCxn id="38" idx="0"/>
          </p:cNvCxnSpPr>
          <p:nvPr/>
        </p:nvCxnSpPr>
        <p:spPr>
          <a:xfrm flipV="1">
            <a:off x="1007604" y="4869160"/>
            <a:ext cx="1332148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šipka 43"/>
          <p:cNvCxnSpPr>
            <a:stCxn id="39" idx="0"/>
          </p:cNvCxnSpPr>
          <p:nvPr/>
        </p:nvCxnSpPr>
        <p:spPr>
          <a:xfrm flipH="1" flipV="1">
            <a:off x="2339752" y="4869160"/>
            <a:ext cx="18002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1907704" y="4437112"/>
            <a:ext cx="1224136" cy="2160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Modul -A,B,C...Z</a:t>
            </a:r>
            <a:endParaRPr lang="cs-CZ" sz="1200" dirty="0"/>
          </a:p>
        </p:txBody>
      </p:sp>
      <p:cxnSp>
        <p:nvCxnSpPr>
          <p:cNvPr id="46" name="Přímá spojovací šipka 45"/>
          <p:cNvCxnSpPr>
            <a:endCxn id="40" idx="0"/>
          </p:cNvCxnSpPr>
          <p:nvPr/>
        </p:nvCxnSpPr>
        <p:spPr>
          <a:xfrm>
            <a:off x="2339752" y="4869160"/>
            <a:ext cx="1332148" cy="14401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aoblený obdélník 14"/>
          <p:cNvSpPr/>
          <p:nvPr/>
        </p:nvSpPr>
        <p:spPr>
          <a:xfrm>
            <a:off x="2051720" y="4221088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/>
              <a:t>National</a:t>
            </a:r>
            <a:r>
              <a:rPr lang="cs-CZ" sz="1000" dirty="0" smtClean="0"/>
              <a:t> </a:t>
            </a:r>
            <a:r>
              <a:rPr lang="cs-CZ" sz="1000" dirty="0" err="1" smtClean="0"/>
              <a:t>Reflector</a:t>
            </a:r>
            <a:endParaRPr lang="cs-CZ" sz="1000" dirty="0" smtClean="0"/>
          </a:p>
        </p:txBody>
      </p:sp>
      <p:sp>
        <p:nvSpPr>
          <p:cNvPr id="36" name="Obdélník 35"/>
          <p:cNvSpPr/>
          <p:nvPr/>
        </p:nvSpPr>
        <p:spPr>
          <a:xfrm>
            <a:off x="2051720" y="4581128"/>
            <a:ext cx="1224136" cy="2160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A</a:t>
            </a:r>
            <a:r>
              <a:rPr lang="en-US" sz="1200" dirty="0" smtClean="0"/>
              <a:t>|</a:t>
            </a:r>
            <a:r>
              <a:rPr lang="cs-CZ" sz="1200" dirty="0" smtClean="0"/>
              <a:t>B</a:t>
            </a:r>
            <a:r>
              <a:rPr lang="en-US" sz="1200" dirty="0" smtClean="0"/>
              <a:t>|</a:t>
            </a:r>
            <a:r>
              <a:rPr lang="cs-CZ" sz="1200" dirty="0" smtClean="0"/>
              <a:t>C</a:t>
            </a:r>
            <a:r>
              <a:rPr lang="en-US" sz="1200" dirty="0" smtClean="0"/>
              <a:t>|D|E|</a:t>
            </a:r>
            <a:r>
              <a:rPr lang="cs-CZ" sz="1200" dirty="0" smtClean="0"/>
              <a:t>...</a:t>
            </a:r>
            <a:r>
              <a:rPr lang="en-US" sz="1200" dirty="0" smtClean="0"/>
              <a:t>|</a:t>
            </a:r>
            <a:r>
              <a:rPr lang="cs-CZ" sz="1200" dirty="0" smtClean="0"/>
              <a:t>Z</a:t>
            </a:r>
            <a:endParaRPr lang="cs-CZ" sz="1200" dirty="0"/>
          </a:p>
        </p:txBody>
      </p:sp>
      <p:sp>
        <p:nvSpPr>
          <p:cNvPr id="54" name="Obdélník 53"/>
          <p:cNvSpPr/>
          <p:nvPr/>
        </p:nvSpPr>
        <p:spPr>
          <a:xfrm>
            <a:off x="3779912" y="5301208"/>
            <a:ext cx="1080120" cy="482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DV4Mini</a:t>
            </a:r>
            <a:endParaRPr lang="cs-CZ" dirty="0"/>
          </a:p>
        </p:txBody>
      </p:sp>
      <p:cxnSp>
        <p:nvCxnSpPr>
          <p:cNvPr id="55" name="Přímá spojovací šipka 54"/>
          <p:cNvCxnSpPr>
            <a:stCxn id="54" idx="0"/>
          </p:cNvCxnSpPr>
          <p:nvPr/>
        </p:nvCxnSpPr>
        <p:spPr>
          <a:xfrm flipH="1" flipV="1">
            <a:off x="2339752" y="4869160"/>
            <a:ext cx="198022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Picture 4" descr="http://www.icomamerica.com/Images/Products/689.id51a_fr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6011738"/>
            <a:ext cx="846262" cy="846262"/>
          </a:xfrm>
          <a:prstGeom prst="rect">
            <a:avLst/>
          </a:prstGeom>
          <a:noFill/>
        </p:spPr>
      </p:pic>
      <p:sp>
        <p:nvSpPr>
          <p:cNvPr id="65" name="TextovéPole 64"/>
          <p:cNvSpPr txBox="1"/>
          <p:nvPr/>
        </p:nvSpPr>
        <p:spPr>
          <a:xfrm>
            <a:off x="6732240" y="2852936"/>
            <a:ext cx="1702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 </a:t>
            </a:r>
            <a:r>
              <a:rPr lang="en-US" dirty="0" err="1" smtClean="0"/>
              <a:t>Infrastruktura</a:t>
            </a:r>
            <a:endParaRPr lang="cs-CZ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6732240" y="5085184"/>
            <a:ext cx="175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RF </a:t>
            </a:r>
            <a:r>
              <a:rPr lang="en-US" dirty="0" err="1" smtClean="0"/>
              <a:t>Infrastruktura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6732240" y="6165304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uživatelé</a:t>
            </a:r>
            <a:endParaRPr lang="cs-CZ" dirty="0"/>
          </a:p>
        </p:txBody>
      </p:sp>
      <p:pic>
        <p:nvPicPr>
          <p:cNvPr id="68" name="Picture 4" descr="http://www.icomamerica.com/Images/Products/689.id51a_fr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011738"/>
            <a:ext cx="846262" cy="8462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https://pbs.twimg.com/media/COIH7KWWgAEXprf.jpg: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467725" cy="619125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Topologie DMR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650</Words>
  <Application>Microsoft Office PowerPoint</Application>
  <PresentationFormat>Předvádění na obrazovce (4:3)</PresentationFormat>
  <Paragraphs>128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Propojování radioamatérských DV sítí.</vt:lpstr>
      <vt:lpstr>Radioamatéři – Profi sítě</vt:lpstr>
      <vt:lpstr>Digitální  HAM sítě - výchozí stav</vt:lpstr>
      <vt:lpstr>Our view is one digital network worldwide. (DL5DI, G4KLX  &amp; group)</vt:lpstr>
      <vt:lpstr>Jedna digitální celosvětová HAM síť</vt:lpstr>
      <vt:lpstr>Identifikátor</vt:lpstr>
      <vt:lpstr>Inteconnect – cílový stav</vt:lpstr>
      <vt:lpstr>Topologie jednotlivých sítí – D-STAR</vt:lpstr>
      <vt:lpstr>Topologie DMR</vt:lpstr>
      <vt:lpstr>Příklad definice TG</vt:lpstr>
      <vt:lpstr>Step by step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mx10</dc:creator>
  <cp:lastModifiedBy>mx10</cp:lastModifiedBy>
  <cp:revision>45</cp:revision>
  <dcterms:created xsi:type="dcterms:W3CDTF">2015-10-28T09:50:47Z</dcterms:created>
  <dcterms:modified xsi:type="dcterms:W3CDTF">2015-11-07T21:20:20Z</dcterms:modified>
</cp:coreProperties>
</file>